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687" y="443104"/>
            <a:ext cx="1153538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Global Harmonisation Task Force and its purpose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195345" y="5787065"/>
            <a:ext cx="57823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279-17-C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Regulations, Standards and Ethics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95345" y="5433679"/>
            <a:ext cx="59252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17.3  Global Medical Equipment Regulations</a:t>
            </a:r>
            <a:endParaRPr lang="en-GB" sz="16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74377" y="5021873"/>
            <a:ext cx="6017623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17.3.3 Describe the Global Harmonisation Task Force and its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GB" sz="1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Rechthoek 2"/>
          <p:cNvSpPr/>
          <p:nvPr/>
        </p:nvSpPr>
        <p:spPr>
          <a:xfrm>
            <a:off x="939800" y="2200842"/>
            <a:ext cx="424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Global </a:t>
            </a:r>
            <a:r>
              <a:rPr lang="en-US" sz="2000" b="1" dirty="0" smtClean="0">
                <a:latin typeface="+mj-lt"/>
              </a:rPr>
              <a:t>Harmonization </a:t>
            </a:r>
            <a:r>
              <a:rPr lang="en-US" sz="2000" b="1" dirty="0">
                <a:latin typeface="+mj-lt"/>
              </a:rPr>
              <a:t>Task Force</a:t>
            </a:r>
          </a:p>
          <a:p>
            <a:pPr marL="62706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Rationale</a:t>
            </a:r>
            <a:endParaRPr lang="en-US" sz="2000" dirty="0">
              <a:latin typeface="+mj-lt"/>
            </a:endParaRPr>
          </a:p>
          <a:p>
            <a:pPr marL="62706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Members</a:t>
            </a:r>
            <a:endParaRPr lang="en-US" sz="2000" dirty="0">
              <a:latin typeface="+mj-lt"/>
            </a:endParaRPr>
          </a:p>
          <a:p>
            <a:pPr marL="62706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Vision</a:t>
            </a:r>
            <a:endParaRPr lang="en-US" sz="2000" dirty="0">
              <a:latin typeface="+mj-lt"/>
            </a:endParaRPr>
          </a:p>
          <a:p>
            <a:pPr marL="627063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Activities</a:t>
            </a:r>
            <a:endParaRPr lang="en-US" sz="2000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980" y="3191841"/>
            <a:ext cx="5836953" cy="16172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737" y="1698492"/>
            <a:ext cx="2331398" cy="11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65045" y="501363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Harmonization of Regulations: rationale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23617" y="1799815"/>
            <a:ext cx="6855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Medical </a:t>
            </a:r>
            <a:r>
              <a:rPr lang="en-GB" sz="2000" dirty="0" smtClean="0">
                <a:latin typeface="+mj-lt"/>
              </a:rPr>
              <a:t>devices are </a:t>
            </a:r>
            <a:r>
              <a:rPr lang="en-GB" sz="2000" dirty="0">
                <a:latin typeface="+mj-lt"/>
              </a:rPr>
              <a:t>used worldwide. With the rapid growth in the </a:t>
            </a:r>
            <a:r>
              <a:rPr lang="en-GB" sz="2000" dirty="0" smtClean="0">
                <a:latin typeface="+mj-lt"/>
              </a:rPr>
              <a:t>global market </a:t>
            </a:r>
            <a:r>
              <a:rPr lang="en-GB" sz="2000" dirty="0">
                <a:latin typeface="+mj-lt"/>
              </a:rPr>
              <a:t>for medical devices, there is a need to harmonize national standards in order </a:t>
            </a:r>
            <a:r>
              <a:rPr lang="en-GB" sz="2000" dirty="0" smtClean="0">
                <a:latin typeface="+mj-lt"/>
              </a:rPr>
              <a:t>to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minimize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regulatory barriers, facilitate trade </a:t>
            </a:r>
            <a:r>
              <a:rPr lang="en-GB" sz="2000" dirty="0">
                <a:latin typeface="+mj-lt"/>
              </a:rPr>
              <a:t>and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 improve access to new technologies</a:t>
            </a:r>
            <a:r>
              <a:rPr lang="en-GB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23617" y="3728798"/>
            <a:ext cx="6312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Harmonization also reduces 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cost of implementing regulations </a:t>
            </a:r>
            <a:r>
              <a:rPr lang="en-GB" sz="2000" dirty="0">
                <a:latin typeface="+mj-lt"/>
              </a:rPr>
              <a:t>for governments </a:t>
            </a:r>
            <a:r>
              <a:rPr lang="en-GB" sz="2000" dirty="0" smtClean="0">
                <a:latin typeface="+mj-lt"/>
              </a:rPr>
              <a:t>and local </a:t>
            </a:r>
            <a:r>
              <a:rPr lang="en-GB" sz="2000" dirty="0">
                <a:latin typeface="+mj-lt"/>
              </a:rPr>
              <a:t>industry.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383" y="1902996"/>
            <a:ext cx="3775021" cy="29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Harmonization of Regulations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7704" y="1385899"/>
            <a:ext cx="8337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Global Harmonization Task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Force</a:t>
            </a:r>
            <a:r>
              <a:rPr lang="en-GB" dirty="0" smtClean="0">
                <a:latin typeface="+mj-lt"/>
              </a:rPr>
              <a:t>, founded in 1993, was </a:t>
            </a:r>
            <a:r>
              <a:rPr lang="en-GB" dirty="0">
                <a:latin typeface="+mj-lt"/>
              </a:rPr>
              <a:t>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voluntary</a:t>
            </a:r>
            <a:r>
              <a:rPr lang="en-GB" dirty="0">
                <a:latin typeface="+mj-lt"/>
              </a:rPr>
              <a:t> international group of representatives from medical device regulatory authorities and trade associations from Europe, the United States of America (USA), Canada, Japan and Australia</a:t>
            </a:r>
            <a:r>
              <a:rPr lang="en-GB" dirty="0" smtClean="0">
                <a:latin typeface="+mj-lt"/>
              </a:rPr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467702" y="3494566"/>
            <a:ext cx="10682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primary way in which the GHTF achieves its goals is through the production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 series of guidance documents</a:t>
            </a:r>
            <a:r>
              <a:rPr lang="en-GB" dirty="0">
                <a:latin typeface="+mj-lt"/>
              </a:rPr>
              <a:t> that together describe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 global regulatory model for medical devices</a:t>
            </a:r>
            <a:r>
              <a:rPr lang="en-GB" dirty="0">
                <a:latin typeface="+mj-lt"/>
              </a:rPr>
              <a:t>. These </a:t>
            </a:r>
            <a:r>
              <a:rPr lang="en-GB" dirty="0" smtClean="0">
                <a:latin typeface="+mj-lt"/>
              </a:rPr>
              <a:t>documents can </a:t>
            </a:r>
            <a:r>
              <a:rPr lang="en-GB" dirty="0">
                <a:latin typeface="+mj-lt"/>
              </a:rPr>
              <a:t>then be </a:t>
            </a:r>
            <a:r>
              <a:rPr lang="en-GB" dirty="0" smtClean="0">
                <a:latin typeface="+mj-lt"/>
              </a:rPr>
              <a:t>adopted/ implemented by </a:t>
            </a:r>
            <a:r>
              <a:rPr lang="en-GB" dirty="0">
                <a:latin typeface="+mj-lt"/>
              </a:rPr>
              <a:t>member national regulatory authorities or others. </a:t>
            </a:r>
            <a:endParaRPr lang="en-US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36205" y="4590903"/>
            <a:ext cx="10327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+mj-lt"/>
              </a:rPr>
              <a:t>Eliminating differences between jurisdictions decreases the cost of gaining regulatory compliance and allows patients earlier access to new technologies and treatments. </a:t>
            </a:r>
            <a:endParaRPr lang="en-US" dirty="0">
              <a:latin typeface="+mj-l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36205" y="2675438"/>
            <a:ext cx="999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purpose of the GHTF </a:t>
            </a:r>
            <a:r>
              <a:rPr lang="en-GB" dirty="0" smtClean="0">
                <a:latin typeface="+mj-lt"/>
              </a:rPr>
              <a:t>was </a:t>
            </a:r>
            <a:r>
              <a:rPr lang="en-GB" dirty="0">
                <a:latin typeface="+mj-lt"/>
              </a:rPr>
              <a:t>to encourage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convergence in standards 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regulatory practices </a:t>
            </a:r>
            <a:r>
              <a:rPr lang="en-GB" dirty="0">
                <a:latin typeface="+mj-lt"/>
              </a:rPr>
              <a:t>related to 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safety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performance</a:t>
            </a:r>
            <a:r>
              <a:rPr lang="en-GB" dirty="0">
                <a:latin typeface="+mj-lt"/>
              </a:rPr>
              <a:t> 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quality</a:t>
            </a:r>
            <a:r>
              <a:rPr lang="en-GB" dirty="0">
                <a:latin typeface="+mj-lt"/>
              </a:rPr>
              <a:t> of medical devices.</a:t>
            </a:r>
            <a:endParaRPr lang="en-US" dirty="0">
              <a:latin typeface="+mj-lt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224537" y="5623795"/>
            <a:ext cx="9177867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organisation GHTF no longer </a:t>
            </a:r>
            <a:r>
              <a:rPr lang="en-GB" dirty="0" smtClean="0"/>
              <a:t>exists (since end-2012), </a:t>
            </a:r>
            <a:r>
              <a:rPr lang="en-GB" dirty="0"/>
              <a:t>and has </a:t>
            </a:r>
            <a:r>
              <a:rPr lang="en-GB" dirty="0" smtClean="0"/>
              <a:t>been replaced </a:t>
            </a:r>
            <a:r>
              <a:rPr lang="en-GB" dirty="0"/>
              <a:t>by the </a:t>
            </a:r>
            <a:r>
              <a:rPr lang="en-GB" dirty="0" smtClean="0"/>
              <a:t>IMDRF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611" y="1461851"/>
            <a:ext cx="194479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Harmonization of Regulations: IMDRF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2306" y="1555714"/>
            <a:ext cx="10098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International Medical Device Regulators Forum (IMDRF) was </a:t>
            </a:r>
            <a:r>
              <a:rPr lang="en-GB" sz="2000" dirty="0" smtClean="0">
                <a:latin typeface="+mj-lt"/>
              </a:rPr>
              <a:t>set up </a:t>
            </a:r>
            <a:r>
              <a:rPr lang="en-GB" sz="2000" dirty="0">
                <a:latin typeface="+mj-lt"/>
              </a:rPr>
              <a:t>in </a:t>
            </a:r>
            <a:r>
              <a:rPr lang="en-GB" sz="2000" dirty="0" smtClean="0">
                <a:latin typeface="+mj-lt"/>
              </a:rPr>
              <a:t>2011 </a:t>
            </a:r>
            <a:r>
              <a:rPr lang="en-GB" sz="2000" dirty="0">
                <a:latin typeface="+mj-lt"/>
              </a:rPr>
              <a:t>as 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forum</a:t>
            </a:r>
            <a:r>
              <a:rPr lang="en-GB" sz="2000" dirty="0">
                <a:latin typeface="+mj-lt"/>
              </a:rPr>
              <a:t> to discuss future directions in medical device regulatory harmonization.</a:t>
            </a:r>
            <a:endParaRPr lang="en-GB" sz="2000" dirty="0" smtClean="0">
              <a:latin typeface="+mj-lt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12130" y="2626674"/>
            <a:ext cx="10340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IMDRF </a:t>
            </a:r>
            <a:r>
              <a:rPr lang="en-GB" sz="2000" dirty="0">
                <a:latin typeface="+mj-lt"/>
              </a:rPr>
              <a:t>is 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voluntary group </a:t>
            </a:r>
            <a:r>
              <a:rPr lang="en-GB" sz="2000" dirty="0">
                <a:latin typeface="+mj-lt"/>
              </a:rPr>
              <a:t>of medical device regulators from around the world who have come together to build on the strong foundational work of the Global Harmonization Task Force on Medical Devices (GHTF), and to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accelerate international medical device regulatory harmonization and convergence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288867" y="5693190"/>
            <a:ext cx="2805833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see:  http://www.imdrf.org/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1" y="4893652"/>
            <a:ext cx="517595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IMDRF Members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704" y="1536132"/>
            <a:ext cx="1041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current members are</a:t>
            </a:r>
            <a:r>
              <a:rPr lang="en-GB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353419" y="1536132"/>
            <a:ext cx="8048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Australia </a:t>
            </a:r>
            <a:r>
              <a:rPr lang="en-GB" dirty="0" smtClean="0">
                <a:latin typeface="+mj-lt"/>
              </a:rPr>
              <a:t>		Therapeutic </a:t>
            </a:r>
            <a:r>
              <a:rPr lang="en-GB" dirty="0">
                <a:latin typeface="+mj-lt"/>
              </a:rPr>
              <a:t>Goods Administration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Brazil </a:t>
            </a:r>
            <a:r>
              <a:rPr lang="en-GB" dirty="0" smtClean="0">
                <a:latin typeface="+mj-lt"/>
              </a:rPr>
              <a:t>		National </a:t>
            </a:r>
            <a:r>
              <a:rPr lang="en-GB" dirty="0">
                <a:latin typeface="+mj-lt"/>
              </a:rPr>
              <a:t>Health Surveillance Agency (ANVISA)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Canada</a:t>
            </a:r>
            <a:r>
              <a:rPr lang="en-GB" dirty="0" smtClean="0">
                <a:latin typeface="+mj-lt"/>
              </a:rPr>
              <a:t> 		Health </a:t>
            </a:r>
            <a:r>
              <a:rPr lang="en-GB" dirty="0">
                <a:latin typeface="+mj-lt"/>
              </a:rPr>
              <a:t>Canada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China</a:t>
            </a:r>
            <a:r>
              <a:rPr lang="en-GB" dirty="0" smtClean="0">
                <a:latin typeface="+mj-lt"/>
              </a:rPr>
              <a:t> 		China </a:t>
            </a:r>
            <a:r>
              <a:rPr lang="en-GB" dirty="0">
                <a:latin typeface="+mj-lt"/>
              </a:rPr>
              <a:t>Food and Drug Administration</a:t>
            </a:r>
          </a:p>
          <a:p>
            <a:r>
              <a:rPr lang="en-GB" b="1" dirty="0">
                <a:solidFill>
                  <a:srgbClr val="7030A0"/>
                </a:solidFill>
                <a:latin typeface="+mj-lt"/>
              </a:rPr>
              <a:t>European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Union </a:t>
            </a:r>
            <a:r>
              <a:rPr lang="en-GB" dirty="0" smtClean="0">
                <a:latin typeface="+mj-lt"/>
              </a:rPr>
              <a:t>	European </a:t>
            </a:r>
            <a:r>
              <a:rPr lang="en-GB" dirty="0">
                <a:latin typeface="+mj-lt"/>
              </a:rPr>
              <a:t>Commission Directorate-General for Internal Market, </a:t>
            </a:r>
            <a:r>
              <a:rPr lang="en-GB" dirty="0" smtClean="0">
                <a:latin typeface="+mj-lt"/>
              </a:rPr>
              <a:t>		Industry</a:t>
            </a:r>
            <a:r>
              <a:rPr lang="en-GB" dirty="0">
                <a:latin typeface="+mj-lt"/>
              </a:rPr>
              <a:t>, Entrepreneurship and SMEs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Japan </a:t>
            </a:r>
            <a:r>
              <a:rPr lang="en-GB" dirty="0" smtClean="0">
                <a:latin typeface="+mj-lt"/>
              </a:rPr>
              <a:t>		Pharmaceuticals </a:t>
            </a:r>
            <a:r>
              <a:rPr lang="en-GB" dirty="0">
                <a:latin typeface="+mj-lt"/>
              </a:rPr>
              <a:t>and Medical Devices Agency and </a:t>
            </a:r>
            <a:r>
              <a:rPr lang="en-GB" dirty="0" smtClean="0">
                <a:latin typeface="+mj-lt"/>
              </a:rPr>
              <a:t>			the </a:t>
            </a:r>
            <a:r>
              <a:rPr lang="en-GB" dirty="0">
                <a:latin typeface="+mj-lt"/>
              </a:rPr>
              <a:t>Ministry of Health, Labour and Welfare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Russia</a:t>
            </a:r>
            <a:r>
              <a:rPr lang="en-GB" dirty="0" smtClean="0">
                <a:latin typeface="+mj-lt"/>
              </a:rPr>
              <a:t> 		Russian Ministry </a:t>
            </a:r>
            <a:r>
              <a:rPr lang="en-GB" dirty="0">
                <a:latin typeface="+mj-lt"/>
              </a:rPr>
              <a:t>of Health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USA</a:t>
            </a:r>
            <a:r>
              <a:rPr lang="en-GB" dirty="0" smtClean="0">
                <a:latin typeface="+mj-lt"/>
              </a:rPr>
              <a:t>		US </a:t>
            </a:r>
            <a:r>
              <a:rPr lang="en-GB" dirty="0">
                <a:latin typeface="+mj-lt"/>
              </a:rPr>
              <a:t>Food and Drug Administration</a:t>
            </a:r>
            <a:endParaRPr lang="en-US" dirty="0"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67704" y="4743740"/>
            <a:ext cx="108711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World Health Organization (WHO) and the APEC LSIF Regulatory Harmonization Steering Committee are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Official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Observers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endParaRPr lang="en-GB" sz="105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Asian Harmonization Working Party (AHWP) and the Pan American Health Organization (PAHO)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are </a:t>
            </a:r>
          </a:p>
          <a:p>
            <a:pPr lvl="0" algn="ctr"/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IMDRF Affiliate Organizations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US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26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IMDRF: current work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95598" y="5934092"/>
            <a:ext cx="6604372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this list is here only to see what sort of things the IMDRF is doing….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4" y="1403954"/>
            <a:ext cx="8555657" cy="43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8867" y="6443133"/>
            <a:ext cx="3891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egulatory Agencies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704" y="473098"/>
            <a:ext cx="11140018" cy="6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IMDRF: want to join?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4" y="1403954"/>
            <a:ext cx="10868313" cy="49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2580</TotalTime>
  <Words>549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Terugblik</vt:lpstr>
      <vt:lpstr>the Global Harmonisation Task Force and its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152</cp:revision>
  <dcterms:created xsi:type="dcterms:W3CDTF">2014-11-03T16:21:19Z</dcterms:created>
  <dcterms:modified xsi:type="dcterms:W3CDTF">2020-03-19T11:08:37Z</dcterms:modified>
</cp:coreProperties>
</file>